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77" r:id="rId1"/>
  </p:sldMasterIdLst>
  <p:notesMasterIdLst>
    <p:notesMasterId r:id="rId2"/>
  </p:notesMasterIdLst>
  <p:sldIdLst>
    <p:sldId id="256" r:id="rId3"/>
    <p:sldId id="270" r:id="rId4"/>
    <p:sldId id="276" r:id="rId5"/>
    <p:sldId id="279" r:id="rId6"/>
    <p:sldId id="273" r:id="rId7"/>
    <p:sldId id="275" r:id="rId8"/>
    <p:sldId id="277" r:id="rId9"/>
    <p:sldId id="274" r:id="rId10"/>
    <p:sldId id="280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4" d="100"/>
          <a:sy n="94" d="100"/>
        </p:scale>
        <p:origin x="-384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tags" Target="tags/tag1.xml" /><Relationship Id="rId13" Type="http://schemas.openxmlformats.org/officeDocument/2006/relationships/presProps" Target="presProps.xml" /><Relationship Id="rId14" Type="http://schemas.openxmlformats.org/officeDocument/2006/relationships/viewProps" Target="viewProps.xml" /><Relationship Id="rId15" Type="http://schemas.openxmlformats.org/officeDocument/2006/relationships/theme" Target="theme/theme1.xml" /><Relationship Id="rId16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48671-4698-4847-AB47-ACCC955C3268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F1E4F-70CD-4440-9275-474177164D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90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64ED4-3CFC-4E7D-9306-49B701A6372F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838E-3A38-4F31-9BD1-73C98DFB7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343434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64ED4-3CFC-4E7D-9306-49B701A6372F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838E-3A38-4F31-9BD1-73C98DFB7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071625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64ED4-3CFC-4E7D-9306-49B701A6372F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838E-3A38-4F31-9BD1-73C98DFB7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943351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64ED4-3CFC-4E7D-9306-49B701A6372F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40D838E-3A38-4F31-9BD1-73C98DFB7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30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1" r:id="rId3"/>
  </p:sldLayoutIdLst>
  <p:transition/>
  <p:timing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Relationship Id="rId5" Type="http://schemas.openxmlformats.org/officeDocument/2006/relationships/image" Target="../media/image4.jpeg" /><Relationship Id="rId6" Type="http://schemas.openxmlformats.org/officeDocument/2006/relationships/image" Target="../media/image5.jpeg" /><Relationship Id="rId7" Type="http://schemas.openxmlformats.org/officeDocument/2006/relationships/image" Target="../media/image6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Relationship Id="rId5" Type="http://schemas.openxmlformats.org/officeDocument/2006/relationships/image" Target="../media/image10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1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jpeg" /><Relationship Id="rId3" Type="http://schemas.openxmlformats.org/officeDocument/2006/relationships/image" Target="../media/image16.png" /><Relationship Id="rId4" Type="http://schemas.openxmlformats.org/officeDocument/2006/relationships/image" Target="../media/image17.jpeg" /><Relationship Id="rId5" Type="http://schemas.openxmlformats.org/officeDocument/2006/relationships/image" Target="../media/image18.png" /><Relationship Id="rId6" Type="http://schemas.openxmlformats.org/officeDocument/2006/relationships/image" Target="../media/image19.jpeg" /><Relationship Id="rId7" Type="http://schemas.openxmlformats.org/officeDocument/2006/relationships/image" Target="../media/image20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jpeg" /><Relationship Id="rId3" Type="http://schemas.openxmlformats.org/officeDocument/2006/relationships/image" Target="../media/image21.pn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Relationship Id="rId6" Type="http://schemas.openxmlformats.org/officeDocument/2006/relationships/image" Target="../media/image24.png" /><Relationship Id="rId7" Type="http://schemas.openxmlformats.org/officeDocument/2006/relationships/image" Target="../media/image2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Relationship Id="rId5" Type="http://schemas.openxmlformats.org/officeDocument/2006/relationships/image" Target="../media/image29.jpeg" /><Relationship Id="rId6" Type="http://schemas.openxmlformats.org/officeDocument/2006/relationships/image" Target="../media/image30.jpeg" /><Relationship Id="rId7" Type="http://schemas.openxmlformats.org/officeDocument/2006/relationships/image" Target="../media/image3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2.jpeg" /><Relationship Id="rId3" Type="http://schemas.openxmlformats.org/officeDocument/2006/relationships/image" Target="../media/image33.jpeg" /><Relationship Id="rId4" Type="http://schemas.openxmlformats.org/officeDocument/2006/relationships/image" Target="../media/image34.png" /><Relationship Id="rId5" Type="http://schemas.openxmlformats.org/officeDocument/2006/relationships/image" Target="../media/image35.jpeg" /><Relationship Id="rId6" Type="http://schemas.openxmlformats.org/officeDocument/2006/relationships/image" Target="../media/image3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jpeg" /><Relationship Id="rId3" Type="http://schemas.openxmlformats.org/officeDocument/2006/relationships/image" Target="../media/image37.jpeg" /><Relationship Id="rId4" Type="http://schemas.openxmlformats.org/officeDocument/2006/relationships/image" Target="../media/image38.jpeg" /><Relationship Id="rId5" Type="http://schemas.openxmlformats.org/officeDocument/2006/relationships/image" Target="../media/image39.jpeg" /><Relationship Id="rId6" Type="http://schemas.openxmlformats.org/officeDocument/2006/relationships/image" Target="../media/image40.jpeg" /><Relationship Id="rId7" Type="http://schemas.openxmlformats.org/officeDocument/2006/relationships/image" Target="../media/image4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2.png" /><Relationship Id="rId3" Type="http://schemas.openxmlformats.org/officeDocument/2006/relationships/image" Target="../media/image43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5A3A66-E768-4B7E-BDA1-FC492C082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3702" y="197827"/>
            <a:ext cx="8890855" cy="3469501"/>
          </a:xfrm>
        </p:spPr>
        <p:txBody>
          <a:bodyPr>
            <a:normAutofit/>
          </a:bodyPr>
          <a:lstStyle/>
          <a:p>
            <a:pPr algn="ctr"/>
            <a:r>
              <a:rPr lang="ru-RU" sz="6600" b="1"/>
              <a:t>МАОУ СОШ №36 </a:t>
            </a:r>
            <a:br>
              <a:rPr lang="ru-RU" sz="6600" b="1"/>
            </a:br>
            <a:r>
              <a:rPr lang="ru-RU" sz="6600" b="1"/>
              <a:t>ДЮП «Искра»</a:t>
            </a:r>
            <a:br>
              <a:rPr lang="ru-RU" sz="6600" b="1"/>
            </a:br>
            <a:endParaRPr lang="ru-RU" sz="6600" b="1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5889324-5265-4A22-AEFD-269E3BF575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0468" y="4824919"/>
            <a:ext cx="7655668" cy="1902516"/>
          </a:xfrm>
        </p:spPr>
        <p:txBody>
          <a:bodyPr>
            <a:noAutofit/>
          </a:bodyPr>
          <a:lstStyle/>
          <a:p>
            <a:pPr algn="l"/>
            <a:r>
              <a:rPr lang="ru-RU" sz="2400" b="1" i="1" smtClean="0">
                <a:solidFill>
                  <a:schemeClr val="tx1"/>
                </a:solidFill>
              </a:rPr>
              <a:t>Командир дружины ДЮП «Искра» </a:t>
            </a:r>
          </a:p>
          <a:p>
            <a:pPr algn="l"/>
            <a:r>
              <a:rPr lang="ru-RU" sz="2400" b="1" i="1" smtClean="0">
                <a:solidFill>
                  <a:schemeClr val="tx1"/>
                </a:solidFill>
              </a:rPr>
              <a:t>Гусева Ангелина 8е класс</a:t>
            </a:r>
          </a:p>
          <a:p>
            <a:pPr algn="l"/>
            <a:r>
              <a:rPr lang="ru-RU" sz="2400" b="1" i="1" smtClean="0">
                <a:solidFill>
                  <a:schemeClr val="tx1"/>
                </a:solidFill>
              </a:rPr>
              <a:t>Руководитель </a:t>
            </a:r>
            <a:r>
              <a:rPr lang="ru-RU" sz="2400" b="1" i="1">
                <a:solidFill>
                  <a:schemeClr val="tx1"/>
                </a:solidFill>
              </a:rPr>
              <a:t>ДЮП «Искра</a:t>
            </a:r>
            <a:r>
              <a:rPr lang="ru-RU" sz="2400" b="1" i="1" smtClean="0">
                <a:solidFill>
                  <a:schemeClr val="tx1"/>
                </a:solidFill>
              </a:rPr>
              <a:t>»  </a:t>
            </a:r>
            <a:endParaRPr lang="ru-RU" sz="2400" b="1" i="1">
              <a:solidFill>
                <a:schemeClr val="tx1"/>
              </a:solidFill>
            </a:endParaRPr>
          </a:p>
          <a:p>
            <a:pPr algn="l"/>
            <a:r>
              <a:rPr lang="ru-RU" sz="2400" b="1" i="1" smtClean="0">
                <a:solidFill>
                  <a:schemeClr val="tx1"/>
                </a:solidFill>
              </a:rPr>
              <a:t>Стеблева Светлана Юрьевна</a:t>
            </a:r>
            <a:r>
              <a:rPr lang="ru-RU" sz="2400" b="1" i="1">
                <a:solidFill>
                  <a:schemeClr val="tx1"/>
                </a:solidFill>
              </a:rPr>
              <a:t> </a:t>
            </a:r>
            <a:r>
              <a:rPr lang="ru-RU" sz="2400" b="1" i="1" smtClean="0">
                <a:solidFill>
                  <a:schemeClr val="tx1"/>
                </a:solidFill>
              </a:rPr>
              <a:t>          Тамбов 2026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A5B51C7-4B9C-4A90-8996-0F2898D2F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85" y="70556"/>
            <a:ext cx="1742636" cy="1774035"/>
          </a:xfrm>
          <a:prstGeom prst="rect">
            <a:avLst/>
          </a:prstGeom>
        </p:spPr>
      </p:pic>
      <p:pic>
        <p:nvPicPr>
          <p:cNvPr id="2050" name="Picture 2" descr="C:\Users\стеблева сю\Desktop\стеблева С.Ю\ДЮП\подборка 2026\IMG_90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635" y="2635948"/>
            <a:ext cx="2674510" cy="200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105890C-72F3-49BC-8AF3-C42FD4BB1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7480" y="3570051"/>
            <a:ext cx="4276668" cy="3157384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43092" y="95695"/>
            <a:ext cx="2451891" cy="327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5850" y="2644254"/>
            <a:ext cx="3349964" cy="206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965" y="2598886"/>
            <a:ext cx="2773345" cy="2080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086876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7437" y="145915"/>
            <a:ext cx="7540367" cy="2178996"/>
          </a:xfrm>
        </p:spPr>
        <p:txBody>
          <a:bodyPr>
            <a:normAutofit fontScale="90000"/>
          </a:bodyPr>
          <a:lstStyle/>
          <a:p>
            <a:r>
              <a:rPr lang="ru-RU" b="1" smtClean="0"/>
              <a:t>ДЮП «ИСКРА» – это мы, </a:t>
            </a:r>
            <a:br>
              <a:rPr lang="ru-RU" b="1" smtClean="0"/>
            </a:br>
            <a:r>
              <a:rPr lang="ru-RU" b="1" smtClean="0"/>
              <a:t>Мы всегда, во всем дружны!</a:t>
            </a:r>
            <a:br>
              <a:rPr lang="ru-RU" b="1" smtClean="0"/>
            </a:br>
            <a:r>
              <a:rPr lang="ru-RU" b="1" smtClean="0"/>
              <a:t>Нет дружины лучше –</a:t>
            </a:r>
            <a:br>
              <a:rPr lang="ru-RU" b="1" smtClean="0"/>
            </a:br>
            <a:r>
              <a:rPr lang="ru-RU" b="1" smtClean="0"/>
              <a:t>О нас рассказ послушай!</a:t>
            </a:r>
            <a:br>
              <a:rPr lang="ru-RU" b="1" smtClean="0"/>
            </a:br>
            <a:endParaRPr lang="ru-RU" b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3740" y="2198451"/>
            <a:ext cx="7801582" cy="4367720"/>
          </a:xfrm>
        </p:spPr>
        <p:txBody>
          <a:bodyPr>
            <a:normAutofit/>
          </a:bodyPr>
          <a:lstStyle/>
          <a:p>
            <a:r>
              <a:rPr lang="ru-RU">
                <a:solidFill>
                  <a:schemeClr val="tx1"/>
                </a:solidFill>
              </a:rPr>
              <a:t>Дружина юных пожарных (ДЮП) "Искра" - добровольное противопожарное формирование детей и подростков, которое создано в МАОУ СОШ №36 города Тамбова </a:t>
            </a:r>
            <a:r>
              <a:rPr lang="ru-RU" smtClean="0">
                <a:solidFill>
                  <a:schemeClr val="tx1"/>
                </a:solidFill>
              </a:rPr>
              <a:t>в 2014 году с </a:t>
            </a:r>
            <a:r>
              <a:rPr lang="ru-RU">
                <a:solidFill>
                  <a:schemeClr val="tx1"/>
                </a:solidFill>
              </a:rPr>
              <a:t>целью формирования гражданской ответственности, совершенствования системы обучения мерам пожарной безопасности, пропаганды и изучения правил пожарной безопасности, повышения образовательного уровня учащихся в области пожарной безопасности.</a:t>
            </a:r>
            <a:r>
              <a:rPr lang="ru-RU" smtClean="0">
                <a:solidFill>
                  <a:schemeClr val="tx1"/>
                </a:solidFill>
              </a:rPr>
              <a:t>​</a:t>
            </a:r>
          </a:p>
          <a:p>
            <a:pPr marL="0" indent="0">
              <a:buNone/>
            </a:pPr>
            <a:r>
              <a:rPr lang="ru-RU" b="1" smtClean="0">
                <a:solidFill>
                  <a:schemeClr val="accent3"/>
                </a:solidFill>
              </a:rPr>
              <a:t>                НАШ ДЕВИЗ:</a:t>
            </a:r>
            <a:endParaRPr lang="ru-RU" b="1">
              <a:solidFill>
                <a:schemeClr val="accent3"/>
              </a:solidFill>
            </a:endParaRPr>
          </a:p>
          <a:p>
            <a:r>
              <a:rPr lang="ru-RU">
                <a:solidFill>
                  <a:schemeClr val="tx1"/>
                </a:solidFill>
              </a:rPr>
              <a:t>Мы пользу школе хотим принести</a:t>
            </a:r>
            <a:r>
              <a:rPr lang="ru-RU" smtClean="0">
                <a:solidFill>
                  <a:schemeClr val="tx1"/>
                </a:solidFill>
              </a:rPr>
              <a:t>​.</a:t>
            </a:r>
            <a:endParaRPr lang="ru-RU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mtClean="0">
                <a:solidFill>
                  <a:schemeClr val="tx1"/>
                </a:solidFill>
              </a:rPr>
              <a:t>     От </a:t>
            </a:r>
            <a:r>
              <a:rPr lang="ru-RU">
                <a:solidFill>
                  <a:schemeClr val="tx1"/>
                </a:solidFill>
              </a:rPr>
              <a:t>горьких ошибок детей всех спасти!​</a:t>
            </a:r>
          </a:p>
          <a:p>
            <a:pPr marL="0" indent="0">
              <a:buNone/>
            </a:pPr>
            <a:r>
              <a:rPr lang="ru-RU" smtClean="0">
                <a:solidFill>
                  <a:schemeClr val="tx1"/>
                </a:solidFill>
              </a:rPr>
              <a:t>     Полны </a:t>
            </a:r>
            <a:r>
              <a:rPr lang="ru-RU">
                <a:solidFill>
                  <a:schemeClr val="tx1"/>
                </a:solidFill>
              </a:rPr>
              <a:t>мы желания, стойкой  решимости,​</a:t>
            </a:r>
          </a:p>
          <a:p>
            <a:pPr marL="0" indent="0">
              <a:buNone/>
            </a:pPr>
            <a:r>
              <a:rPr lang="ru-RU" smtClean="0">
                <a:solidFill>
                  <a:schemeClr val="tx1"/>
                </a:solidFill>
              </a:rPr>
              <a:t>     Ведь  </a:t>
            </a:r>
            <a:r>
              <a:rPr lang="ru-RU">
                <a:solidFill>
                  <a:schemeClr val="tx1"/>
                </a:solidFill>
              </a:rPr>
              <a:t>знания наши – жизненная необходимость!​</a:t>
            </a:r>
          </a:p>
          <a:p>
            <a:endParaRPr lang="ru-RU" smtClean="0"/>
          </a:p>
          <a:p>
            <a:pPr marL="0" indent="0">
              <a:buNone/>
            </a:pPr>
            <a:endParaRPr lang="ru-RU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74307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t="4423"/>
          <a:stretch>
            <a:fillRect/>
          </a:stretch>
        </p:blipFill>
        <p:spPr bwMode="auto">
          <a:xfrm>
            <a:off x="8064230" y="204280"/>
            <a:ext cx="3778871" cy="2892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9860" y="4533091"/>
            <a:ext cx="4491531" cy="2139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5"/>
          <a:stretch>
            <a:fillRect/>
          </a:stretch>
        </p:blipFill>
        <p:spPr bwMode="auto">
          <a:xfrm>
            <a:off x="8618706" y="3188915"/>
            <a:ext cx="3409221" cy="1992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603667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51C7C8-A7F7-41D9-9CAF-5D4CB43B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230" y="145915"/>
            <a:ext cx="7412771" cy="1784485"/>
          </a:xfrm>
        </p:spPr>
        <p:txBody>
          <a:bodyPr>
            <a:noAutofit/>
          </a:bodyPr>
          <a:lstStyle/>
          <a:p>
            <a:r>
              <a:rPr lang="ru-RU" sz="3000" b="1"/>
              <a:t>Собрались мы в школе вместе, </a:t>
            </a:r>
            <a:br>
              <a:rPr lang="ru-RU" sz="3000" b="1" smtClean="0"/>
            </a:br>
            <a:r>
              <a:rPr lang="ru-RU" sz="3000" b="1" smtClean="0"/>
              <a:t>Чтобы </a:t>
            </a:r>
            <a:r>
              <a:rPr lang="ru-RU" sz="3000" b="1"/>
              <a:t>рассказать  о том, </a:t>
            </a:r>
            <a:br>
              <a:rPr lang="ru-RU" sz="3000" b="1"/>
            </a:br>
            <a:r>
              <a:rPr lang="ru-RU" sz="3000" b="1" smtClean="0"/>
              <a:t>Как </a:t>
            </a:r>
            <a:r>
              <a:rPr lang="ru-RU" sz="3000" b="1"/>
              <a:t>бдительным и  осторожным​</a:t>
            </a:r>
            <a:br>
              <a:rPr lang="ru-RU" sz="3000" b="1"/>
            </a:br>
            <a:r>
              <a:rPr lang="ru-RU" sz="3000" b="1" smtClean="0"/>
              <a:t>Нужно </a:t>
            </a:r>
            <a:r>
              <a:rPr lang="ru-RU" sz="3000" b="1"/>
              <a:t>быть  всегда с огнем!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5B64EEA-F617-45E4-8961-29834A26E6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5640" y="2033980"/>
            <a:ext cx="4184035" cy="38807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>
                <a:solidFill>
                  <a:schemeClr val="tx1"/>
                </a:solidFill>
              </a:rPr>
              <a:t>У нас в отряде хорошо!​</a:t>
            </a:r>
          </a:p>
          <a:p>
            <a:pPr marL="0" indent="0">
              <a:buNone/>
            </a:pPr>
            <a:r>
              <a:rPr lang="ru-RU" sz="2000" b="1" smtClean="0">
                <a:solidFill>
                  <a:schemeClr val="tx1"/>
                </a:solidFill>
              </a:rPr>
              <a:t>Нам </a:t>
            </a:r>
            <a:r>
              <a:rPr lang="ru-RU" sz="2000" b="1">
                <a:solidFill>
                  <a:schemeClr val="tx1"/>
                </a:solidFill>
              </a:rPr>
              <a:t>некогда скучать.​</a:t>
            </a:r>
          </a:p>
          <a:p>
            <a:pPr marL="0" indent="0">
              <a:buNone/>
            </a:pPr>
            <a:r>
              <a:rPr lang="ru-RU" sz="2000" b="1" smtClean="0">
                <a:solidFill>
                  <a:schemeClr val="tx1"/>
                </a:solidFill>
              </a:rPr>
              <a:t>Ведем </a:t>
            </a:r>
            <a:r>
              <a:rPr lang="ru-RU" sz="2000" b="1">
                <a:solidFill>
                  <a:schemeClr val="tx1"/>
                </a:solidFill>
              </a:rPr>
              <a:t>работу круглый год,​</a:t>
            </a:r>
          </a:p>
          <a:p>
            <a:pPr marL="0" indent="0">
              <a:buNone/>
            </a:pPr>
            <a:r>
              <a:rPr lang="ru-RU" sz="2000" b="1" smtClean="0">
                <a:solidFill>
                  <a:schemeClr val="tx1"/>
                </a:solidFill>
              </a:rPr>
              <a:t>Всем </a:t>
            </a:r>
            <a:r>
              <a:rPr lang="ru-RU" sz="2000" b="1">
                <a:solidFill>
                  <a:schemeClr val="tx1"/>
                </a:solidFill>
              </a:rPr>
              <a:t>любим помогать.​</a:t>
            </a:r>
          </a:p>
          <a:p>
            <a:pPr marL="0" indent="0">
              <a:buNone/>
            </a:pPr>
            <a:r>
              <a:rPr lang="ru-RU" sz="2000" b="1" smtClean="0">
                <a:solidFill>
                  <a:schemeClr val="tx1"/>
                </a:solidFill>
              </a:rPr>
              <a:t>Храня </a:t>
            </a:r>
            <a:r>
              <a:rPr lang="ru-RU" sz="2000" b="1">
                <a:solidFill>
                  <a:schemeClr val="tx1"/>
                </a:solidFill>
              </a:rPr>
              <a:t>и честь, и верность​</a:t>
            </a:r>
          </a:p>
          <a:p>
            <a:pPr marL="0" indent="0">
              <a:buNone/>
            </a:pPr>
            <a:r>
              <a:rPr lang="ru-RU" sz="2000" b="1" smtClean="0">
                <a:solidFill>
                  <a:schemeClr val="tx1"/>
                </a:solidFill>
              </a:rPr>
              <a:t>Службе </a:t>
            </a:r>
            <a:r>
              <a:rPr lang="ru-RU" sz="2000" b="1">
                <a:solidFill>
                  <a:schemeClr val="tx1"/>
                </a:solidFill>
              </a:rPr>
              <a:t>до конца -​</a:t>
            </a:r>
          </a:p>
          <a:p>
            <a:pPr marL="0" indent="0">
              <a:buNone/>
            </a:pPr>
            <a:r>
              <a:rPr lang="ru-RU" sz="2000" b="1" smtClean="0">
                <a:solidFill>
                  <a:schemeClr val="tx1"/>
                </a:solidFill>
              </a:rPr>
              <a:t>Мы </a:t>
            </a:r>
            <a:r>
              <a:rPr lang="ru-RU" sz="2000" b="1">
                <a:solidFill>
                  <a:schemeClr val="tx1"/>
                </a:solidFill>
              </a:rPr>
              <a:t>дружина ДЮП,​</a:t>
            </a:r>
          </a:p>
          <a:p>
            <a:pPr marL="0" indent="0">
              <a:buNone/>
            </a:pPr>
            <a:r>
              <a:rPr lang="ru-RU" sz="2000" b="1" smtClean="0">
                <a:solidFill>
                  <a:schemeClr val="tx1"/>
                </a:solidFill>
              </a:rPr>
              <a:t>Мы </a:t>
            </a:r>
            <a:r>
              <a:rPr lang="ru-RU" sz="2000" b="1">
                <a:solidFill>
                  <a:schemeClr val="tx1"/>
                </a:solidFill>
              </a:rPr>
              <a:t>юные пока.​</a:t>
            </a:r>
          </a:p>
          <a:p>
            <a:pPr marL="0" indent="0">
              <a:buNone/>
            </a:pPr>
            <a:r>
              <a:rPr lang="ru-RU" sz="2000" b="1" smtClean="0">
                <a:solidFill>
                  <a:schemeClr val="tx1"/>
                </a:solidFill>
              </a:rPr>
              <a:t>Наша </a:t>
            </a:r>
            <a:r>
              <a:rPr lang="ru-RU" sz="2000" b="1">
                <a:solidFill>
                  <a:schemeClr val="tx1"/>
                </a:solidFill>
              </a:rPr>
              <a:t>пожарная дружина «Искра» - Горячие сердца!​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7264728-F2BF-4B5E-8127-AE19D491B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24" y="259890"/>
            <a:ext cx="1743607" cy="1774090"/>
          </a:xfrm>
          <a:prstGeom prst="rect">
            <a:avLst/>
          </a:prstGeom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7861" y="5301575"/>
            <a:ext cx="1397886" cy="1449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9" t="16409"/>
          <a:stretch>
            <a:fillRect/>
          </a:stretch>
        </p:blipFill>
        <p:spPr bwMode="auto">
          <a:xfrm flipH="1">
            <a:off x="8408032" y="3723332"/>
            <a:ext cx="3475284" cy="246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9"/>
          <a:stretch>
            <a:fillRect/>
          </a:stretch>
        </p:blipFill>
        <p:spPr bwMode="auto">
          <a:xfrm>
            <a:off x="8285456" y="807396"/>
            <a:ext cx="3597860" cy="2220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3382" y="2158729"/>
            <a:ext cx="4184650" cy="3129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601850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51C7C8-A7F7-41D9-9CAF-5D4CB43B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231" y="466928"/>
            <a:ext cx="9588224" cy="1463472"/>
          </a:xfrm>
        </p:spPr>
        <p:txBody>
          <a:bodyPr>
            <a:noAutofit/>
          </a:bodyPr>
          <a:lstStyle/>
          <a:p>
            <a:r>
              <a:rPr lang="ru-RU" sz="3000" b="1"/>
              <a:t>Растёт и крепнет наша дружина </a:t>
            </a:r>
            <a:r>
              <a:rPr lang="ru-RU" sz="3000" b="1" smtClean="0"/>
              <a:t>с каждым </a:t>
            </a:r>
            <a:r>
              <a:rPr lang="ru-RU" sz="3000" b="1"/>
              <a:t>днём, </a:t>
            </a:r>
            <a:br>
              <a:rPr lang="ru-RU" sz="3000" b="1"/>
            </a:br>
            <a:r>
              <a:rPr lang="ru-RU" sz="3000" b="1"/>
              <a:t>Чтоб победить в борьбе с огнём.​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5B64EEA-F617-45E4-8961-29834A26E6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827" y="4357991"/>
            <a:ext cx="9799492" cy="230579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000" b="1">
                <a:solidFill>
                  <a:schemeClr val="tx1"/>
                </a:solidFill>
              </a:rPr>
              <a:t>Занятия в дружине – это не просто увлекательная игра. Мы получаем ответы на многие вопросы по пожарной безопасности!​</a:t>
            </a:r>
          </a:p>
          <a:p>
            <a:pPr marL="0" indent="0">
              <a:buNone/>
            </a:pPr>
            <a:r>
              <a:rPr lang="ru-RU" sz="2000" b="1" smtClean="0">
                <a:solidFill>
                  <a:schemeClr val="tx1"/>
                </a:solidFill>
              </a:rPr>
              <a:t>Много лет ведем в школе информационно-просветительскую работу:</a:t>
            </a:r>
            <a:r>
              <a:rPr lang="ru-RU" sz="2000" b="1">
                <a:solidFill>
                  <a:schemeClr val="tx1"/>
                </a:solidFill>
              </a:rPr>
              <a:t>​</a:t>
            </a:r>
          </a:p>
          <a:p>
            <a:pPr marL="0" indent="0">
              <a:buNone/>
            </a:pPr>
            <a:r>
              <a:rPr lang="ru-RU" sz="2000" b="1">
                <a:solidFill>
                  <a:schemeClr val="tx1"/>
                </a:solidFill>
              </a:rPr>
              <a:t>мы проводим теоретические и практические занятия с учащимися, ​</a:t>
            </a:r>
          </a:p>
          <a:p>
            <a:pPr marL="0" indent="0">
              <a:buNone/>
            </a:pPr>
            <a:r>
              <a:rPr lang="ru-RU" sz="2000" b="1">
                <a:solidFill>
                  <a:schemeClr val="tx1"/>
                </a:solidFill>
              </a:rPr>
              <a:t>являемся организаторами конкурсов и акций в школе по профилактике пожароопасных ситуаций,​</a:t>
            </a:r>
          </a:p>
          <a:p>
            <a:pPr marL="0" indent="0">
              <a:buNone/>
            </a:pPr>
            <a:r>
              <a:rPr lang="ru-RU" sz="2000" b="1">
                <a:solidFill>
                  <a:schemeClr val="tx1"/>
                </a:solidFill>
              </a:rPr>
              <a:t>у</a:t>
            </a:r>
            <a:r>
              <a:rPr lang="ru-RU" sz="2000" b="1" smtClean="0">
                <a:solidFill>
                  <a:schemeClr val="tx1"/>
                </a:solidFill>
              </a:rPr>
              <a:t>частвуем </a:t>
            </a:r>
            <a:r>
              <a:rPr lang="ru-RU" sz="2000" b="1">
                <a:solidFill>
                  <a:schemeClr val="tx1"/>
                </a:solidFill>
              </a:rPr>
              <a:t>в учениях и тренировочных мероприятиях по отработке правил при ЧС,​</a:t>
            </a:r>
          </a:p>
          <a:p>
            <a:pPr marL="0" indent="0">
              <a:buNone/>
            </a:pPr>
            <a:r>
              <a:rPr lang="ru-RU" sz="2000" b="1">
                <a:solidFill>
                  <a:schemeClr val="tx1"/>
                </a:solidFill>
              </a:rPr>
              <a:t>в своей работе активно используем дистанционные технологии (образовательные платформы).​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7264728-F2BF-4B5E-8127-AE19D491B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24" y="259890"/>
            <a:ext cx="1743607" cy="177409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t="8316" r="8797" b="14083"/>
          <a:stretch>
            <a:fillRect/>
          </a:stretch>
        </p:blipFill>
        <p:spPr bwMode="auto">
          <a:xfrm>
            <a:off x="2636195" y="1571413"/>
            <a:ext cx="2470827" cy="172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017" y="2371628"/>
            <a:ext cx="2473441" cy="185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2" t="7828" r="12965" b="19124"/>
          <a:stretch>
            <a:fillRect/>
          </a:stretch>
        </p:blipFill>
        <p:spPr bwMode="auto">
          <a:xfrm>
            <a:off x="7458025" y="1571413"/>
            <a:ext cx="2381501" cy="1502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0097" y="2238831"/>
            <a:ext cx="2513732" cy="1885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1030" y="1515774"/>
            <a:ext cx="1974715" cy="2632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9752382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51C7C8-A7F7-41D9-9CAF-5D4CB43B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24" y="175097"/>
            <a:ext cx="11982936" cy="2822103"/>
          </a:xfrm>
        </p:spPr>
        <p:txBody>
          <a:bodyPr>
            <a:normAutofit fontScale="90000"/>
          </a:bodyPr>
          <a:lstStyle/>
          <a:p>
            <a:r>
              <a:rPr lang="ru-RU" sz="3300" b="1" smtClean="0"/>
              <a:t>                   Думаем, решаем</a:t>
            </a:r>
            <a:br>
              <a:rPr lang="ru-RU" sz="3300" b="1" smtClean="0"/>
            </a:br>
            <a:r>
              <a:rPr lang="ru-RU" sz="3300" b="1" smtClean="0"/>
              <a:t>                   Задачу очень сложную, </a:t>
            </a:r>
            <a:br>
              <a:rPr lang="ru-RU" sz="3300" b="1" smtClean="0"/>
            </a:br>
            <a:r>
              <a:rPr lang="ru-RU" sz="3300" b="1" smtClean="0"/>
              <a:t>                   Как до всех нам донести</a:t>
            </a:r>
            <a:br>
              <a:rPr lang="ru-RU" sz="3300" b="1" smtClean="0"/>
            </a:br>
            <a:r>
              <a:rPr lang="ru-RU" sz="3300" b="1" smtClean="0"/>
              <a:t>                   Решения возможные.</a:t>
            </a:r>
            <a:br>
              <a:rPr lang="ru-RU" sz="3300" b="1" smtClean="0"/>
            </a:br>
            <a:r>
              <a:rPr lang="ru-RU" sz="2700" b="1" smtClean="0"/>
              <a:t>Ведь огонь бывает разный, дружелюбный и опасный!</a:t>
            </a:r>
            <a:br>
              <a:rPr lang="ru-RU" sz="2700" b="1" smtClean="0"/>
            </a:br>
            <a:r>
              <a:rPr lang="ru-RU" sz="2700" b="1" smtClean="0">
                <a:solidFill>
                  <a:schemeClr val="tx1"/>
                </a:solidFill>
              </a:rPr>
              <a:t>Регулярные занятия ДЮП помогают выполнению плана поставленных задач.</a:t>
            </a:r>
            <a:endParaRPr lang="ru-RU" sz="2700" b="1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7264728-F2BF-4B5E-8127-AE19D491B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24" y="259890"/>
            <a:ext cx="1743607" cy="1774090"/>
          </a:xfrm>
          <a:prstGeom prst="rect">
            <a:avLst/>
          </a:prstGeo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0516" y="4311854"/>
            <a:ext cx="5488683" cy="2783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1" r="8886"/>
          <a:stretch>
            <a:fillRect/>
          </a:stretch>
        </p:blipFill>
        <p:spPr bwMode="auto">
          <a:xfrm>
            <a:off x="2604308" y="4773074"/>
            <a:ext cx="2520816" cy="1861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5"/>
          <a:stretch>
            <a:fillRect/>
          </a:stretch>
        </p:blipFill>
        <p:spPr bwMode="auto">
          <a:xfrm>
            <a:off x="4709538" y="2867561"/>
            <a:ext cx="3650639" cy="21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5" t="15402" r="10629" b="16637"/>
          <a:stretch>
            <a:fillRect/>
          </a:stretch>
        </p:blipFill>
        <p:spPr bwMode="auto">
          <a:xfrm>
            <a:off x="386080" y="2867561"/>
            <a:ext cx="3588201" cy="197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7249" y="259889"/>
            <a:ext cx="2901950" cy="20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1479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1523" y="239948"/>
            <a:ext cx="8287966" cy="2824265"/>
          </a:xfrm>
        </p:spPr>
        <p:txBody>
          <a:bodyPr>
            <a:normAutofit fontScale="90000"/>
          </a:bodyPr>
          <a:lstStyle/>
          <a:p>
            <a:r>
              <a:rPr lang="ru-RU" b="1"/>
              <a:t>Не играй, дружок, со спичкой,</a:t>
            </a:r>
            <a:br>
              <a:rPr lang="ru-RU" b="1"/>
            </a:br>
            <a:r>
              <a:rPr lang="ru-RU" b="1"/>
              <a:t>п</a:t>
            </a:r>
            <a:r>
              <a:rPr lang="ru-RU" b="1" smtClean="0"/>
              <a:t>омни </a:t>
            </a:r>
            <a:r>
              <a:rPr lang="ru-RU" b="1"/>
              <a:t>ты, она </a:t>
            </a:r>
            <a:r>
              <a:rPr lang="ru-RU" b="1" smtClean="0"/>
              <a:t>мала, но </a:t>
            </a:r>
            <a:r>
              <a:rPr lang="ru-RU" b="1"/>
              <a:t>от </a:t>
            </a:r>
            <a:r>
              <a:rPr lang="ru-RU" b="1" smtClean="0"/>
              <a:t>спички-невелички может </a:t>
            </a:r>
            <a:r>
              <a:rPr lang="ru-RU" b="1"/>
              <a:t>дом сгореть дотла</a:t>
            </a:r>
            <a:r>
              <a:rPr lang="ru-RU" b="1" smtClean="0"/>
              <a:t>.</a:t>
            </a:r>
            <a:br>
              <a:rPr lang="ru-RU" smtClean="0"/>
            </a:br>
            <a:r>
              <a:rPr lang="ru-RU" sz="2200" smtClean="0">
                <a:solidFill>
                  <a:schemeClr val="tx1"/>
                </a:solidFill>
              </a:rPr>
              <a:t>Традиционный </a:t>
            </a:r>
            <a:r>
              <a:rPr lang="ru-RU" sz="2200">
                <a:solidFill>
                  <a:schemeClr val="tx1"/>
                </a:solidFill>
              </a:rPr>
              <a:t>конкурс рисунков, буклетов, информационных листовок, презентаций:</a:t>
            </a:r>
            <a:r>
              <a:rPr lang="ru-RU" sz="2200" smtClean="0">
                <a:solidFill>
                  <a:schemeClr val="tx1"/>
                </a:solidFill>
              </a:rPr>
              <a:t>​ «</a:t>
            </a:r>
            <a:r>
              <a:rPr lang="ru-RU" sz="2200">
                <a:solidFill>
                  <a:schemeClr val="tx1"/>
                </a:solidFill>
              </a:rPr>
              <a:t>Знатоки правил пожарной безопасности», в рамках месячника по пожарной безопасности в </a:t>
            </a:r>
            <a:r>
              <a:rPr lang="ru-RU" sz="2200" smtClean="0">
                <a:solidFill>
                  <a:schemeClr val="tx1"/>
                </a:solidFill>
              </a:rPr>
              <a:t>школе</a:t>
            </a:r>
            <a:br>
              <a:rPr lang="ru-RU" sz="2200">
                <a:solidFill>
                  <a:schemeClr val="tx1"/>
                </a:solidFill>
              </a:rPr>
            </a:br>
            <a:r>
              <a:rPr lang="ru-RU" sz="2200" smtClean="0">
                <a:solidFill>
                  <a:schemeClr val="tx1"/>
                </a:solidFill>
              </a:rPr>
              <a:t>Члены ДЮП активные участники конкурса «Неопалимая купина»</a:t>
            </a:r>
            <a:endParaRPr lang="ru-RU" sz="220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997" y="291827"/>
            <a:ext cx="1219200" cy="1724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98" y="135681"/>
            <a:ext cx="1743075" cy="177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208" y="3258765"/>
            <a:ext cx="3578270" cy="2683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C:\Users\стеблева сю\Desktop\стеблева С.Ю\ДЮП\подборка 2026\IMG_903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8739086" y="2729822"/>
            <a:ext cx="2881823" cy="384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01464" y="3210125"/>
            <a:ext cx="2028220" cy="270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9"/>
          <a:stretch>
            <a:fillRect/>
          </a:stretch>
        </p:blipFill>
        <p:spPr bwMode="auto">
          <a:xfrm>
            <a:off x="3888266" y="3176238"/>
            <a:ext cx="1948329" cy="270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79303" y="5880530"/>
            <a:ext cx="38443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FF0000"/>
                </a:solidFill>
              </a:rPr>
              <a:t>«Неопалимая купина»</a:t>
            </a:r>
          </a:p>
        </p:txBody>
      </p:sp>
    </p:spTree>
    <p:extLst>
      <p:ext uri="{BB962C8B-B14F-4D97-AF65-F5344CB8AC3E}">
        <p14:creationId xmlns:p14="http://schemas.microsoft.com/office/powerpoint/2010/main" val="2111121277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080" y="233464"/>
            <a:ext cx="7422205" cy="2188723"/>
          </a:xfrm>
        </p:spPr>
        <p:txBody>
          <a:bodyPr>
            <a:noAutofit/>
          </a:bodyPr>
          <a:lstStyle/>
          <a:p>
            <a:r>
              <a:rPr lang="ru-RU" sz="3000" b="1" smtClean="0"/>
              <a:t>Вся школа озадачена и </a:t>
            </a:r>
            <a:br>
              <a:rPr lang="ru-RU" sz="3000" b="1" smtClean="0"/>
            </a:br>
            <a:r>
              <a:rPr lang="ru-RU" sz="3000" b="1" smtClean="0"/>
              <a:t>Слушает внимательно!</a:t>
            </a:r>
            <a:br>
              <a:rPr lang="ru-RU" sz="3000" b="1" smtClean="0"/>
            </a:br>
            <a:r>
              <a:rPr lang="ru-RU" sz="3000" b="1" smtClean="0"/>
              <a:t>Ведем трансляцию сегодня </a:t>
            </a:r>
            <a:br>
              <a:rPr lang="ru-RU" sz="3000" b="1" smtClean="0"/>
            </a:br>
            <a:r>
              <a:rPr lang="ru-RU" sz="3000" b="1" smtClean="0"/>
              <a:t>мы - на школьном радио!</a:t>
            </a:r>
            <a:endParaRPr lang="ru-RU" sz="3000" b="1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99" y="99945"/>
            <a:ext cx="174307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80"/>
          <a:stretch>
            <a:fillRect/>
          </a:stretch>
        </p:blipFill>
        <p:spPr bwMode="auto">
          <a:xfrm>
            <a:off x="9337358" y="2944446"/>
            <a:ext cx="2434301" cy="3641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47608" y="217200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smtClean="0"/>
              <a:t>Проведение ежеквартальных радиолинеек:</a:t>
            </a:r>
          </a:p>
          <a:p>
            <a:r>
              <a:rPr lang="ru-RU" b="1" smtClean="0"/>
              <a:t>«Будь внимателен и осторожен с огнем»</a:t>
            </a:r>
            <a:endParaRPr lang="ru-RU" b="1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t="5815" r="11560" b="9253"/>
          <a:stretch>
            <a:fillRect/>
          </a:stretch>
        </p:blipFill>
        <p:spPr bwMode="auto">
          <a:xfrm>
            <a:off x="6425949" y="2955710"/>
            <a:ext cx="2776418" cy="3630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27" r="-249"/>
          <a:stretch>
            <a:fillRect/>
          </a:stretch>
        </p:blipFill>
        <p:spPr bwMode="auto">
          <a:xfrm>
            <a:off x="176786" y="4543053"/>
            <a:ext cx="3721975" cy="218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4"/>
          <a:stretch>
            <a:fillRect/>
          </a:stretch>
        </p:blipFill>
        <p:spPr bwMode="auto">
          <a:xfrm>
            <a:off x="2534443" y="2955710"/>
            <a:ext cx="3613106" cy="2560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511789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51C7C8-A7F7-41D9-9CAF-5D4CB43B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231" y="259890"/>
            <a:ext cx="9092114" cy="2084476"/>
          </a:xfrm>
        </p:spPr>
        <p:txBody>
          <a:bodyPr>
            <a:normAutofit fontScale="90000"/>
          </a:bodyPr>
          <a:lstStyle/>
          <a:p>
            <a:r>
              <a:rPr lang="ru-RU" b="1"/>
              <a:t>Огонь опасен, к сожалению, </a:t>
            </a:r>
            <a:br>
              <a:rPr lang="ru-RU" b="1"/>
            </a:br>
            <a:r>
              <a:rPr lang="ru-RU" b="1"/>
              <a:t>Для всех людей без исключения</a:t>
            </a:r>
            <a:r>
              <a:rPr lang="ru-RU" b="1" smtClean="0"/>
              <a:t>!</a:t>
            </a:r>
            <a:br>
              <a:rPr lang="ru-RU" b="1" smtClean="0"/>
            </a:br>
            <a:r>
              <a:rPr lang="ru-RU" b="1" smtClean="0"/>
              <a:t>Дружбу водим мы давно с обществом ВДПО</a:t>
            </a:r>
            <a:br>
              <a:rPr lang="ru-RU" b="1" smtClean="0"/>
            </a:br>
            <a:r>
              <a:rPr lang="ru-RU" sz="2700" b="1" smtClean="0">
                <a:solidFill>
                  <a:schemeClr val="tx1"/>
                </a:solidFill>
              </a:rPr>
              <a:t>Онлайн занятия с Всероссийским добровольным пожарным обществом города Тамбова.</a:t>
            </a:r>
            <a:endParaRPr lang="ru-RU" sz="2700" b="1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7264728-F2BF-4B5E-8127-AE19D491B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24" y="259890"/>
            <a:ext cx="1743607" cy="1774090"/>
          </a:xfrm>
          <a:prstGeom prst="rect">
            <a:avLst/>
          </a:prstGeom>
        </p:spPr>
      </p:pic>
      <p:pic>
        <p:nvPicPr>
          <p:cNvPr id="1032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6" t="33693" r="12410"/>
          <a:stretch>
            <a:fillRect/>
          </a:stretch>
        </p:blipFill>
        <p:spPr bwMode="auto">
          <a:xfrm>
            <a:off x="6780179" y="2552849"/>
            <a:ext cx="3881338" cy="2508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0" r="8848"/>
          <a:stretch>
            <a:fillRect/>
          </a:stretch>
        </p:blipFill>
        <p:spPr bwMode="auto">
          <a:xfrm>
            <a:off x="4406629" y="4084004"/>
            <a:ext cx="3424181" cy="2549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1" r="15983"/>
          <a:stretch>
            <a:fillRect/>
          </a:stretch>
        </p:blipFill>
        <p:spPr bwMode="auto">
          <a:xfrm>
            <a:off x="1694717" y="2634672"/>
            <a:ext cx="3514479" cy="2595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0" t="20679"/>
          <a:stretch>
            <a:fillRect/>
          </a:stretch>
        </p:blipFill>
        <p:spPr bwMode="auto">
          <a:xfrm>
            <a:off x="8433628" y="4246529"/>
            <a:ext cx="3530227" cy="245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0" t="11648" r="2941" b="8509"/>
          <a:stretch>
            <a:fillRect/>
          </a:stretch>
        </p:blipFill>
        <p:spPr bwMode="auto">
          <a:xfrm>
            <a:off x="0" y="3924704"/>
            <a:ext cx="4153711" cy="2772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78149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2077" y="2082368"/>
            <a:ext cx="8813259" cy="5523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2" r="9090"/>
          <a:stretch>
            <a:fillRect/>
          </a:stretch>
        </p:blipFill>
        <p:spPr bwMode="auto">
          <a:xfrm>
            <a:off x="369650" y="1302246"/>
            <a:ext cx="4542817" cy="3236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08222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Аспект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Аспект">
      <a:majorFont>
        <a:latin typeface="Trebuchet MS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Template>Facet</Template>
  <Company/>
  <PresentationFormat>Произвольный</PresentationFormat>
  <Paragraphs>37</Paragraphs>
  <Slides>9</Slides>
  <Notes>0</Notes>
  <TotalTime>597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baseType="lpstr" size="14">
      <vt:lpstr>Arial</vt:lpstr>
      <vt:lpstr>Trebuchet MS</vt:lpstr>
      <vt:lpstr>Wingdings 3</vt:lpstr>
      <vt:lpstr>Calibri</vt:lpstr>
      <vt:lpstr>Аспект</vt:lpstr>
      <vt:lpstr>МАОУ СОШ №36 ДЮП «Искра»</vt:lpstr>
      <vt:lpstr>ДЮП «ИСКРА» – это мы, Мы всегда, во всем дружны!Нет дружины лучше –О нас рассказ послушай!</vt:lpstr>
      <vt:lpstr>Собрались мы в школе вместе, Чтобы рассказать  о том, Как бдительным и  осторожным​Нужно быть  всегда с огнем!</vt:lpstr>
      <vt:lpstr>Растёт и крепнет наша дружина с каждым днём, Чтоб победить в борьбе с огнём.​</vt:lpstr>
      <vt:lpstr>                   Думаем, решаем                   Задачу очень сложную,                    Как до всех нам донести                   Решения возможные.Ведь огонь бывает разный, дружелюбный и опасный!Регулярные занятия ДЮП помогают выполнению плана поставленных задач.</vt:lpstr>
      <vt:lpstr>Не играй, дружок, со спичкой,помни ты, она мала, но от спички-невелички может дом сгореть дотла.Традиционный конкурс рисунков, буклетов, информационных листовок, презентаций:​ «Знатоки правил пожарной безопасности», в рамках месячника по пожарной безопасности в школеЧлены ДЮП активные участники конкурса «Неопалимая купина»</vt:lpstr>
      <vt:lpstr>Вся школа озадачена и Слушает внимательно!Ведем трансляцию сегодня мы - на школьном радио!</vt:lpstr>
      <vt:lpstr>Огонь опасен, к сожалению, Для всех людей без исключения!Дружбу водим мы давно с обществом ВДПООнлайн занятия с Всероссийским добровольным пожарным обществом города Тамбова.</vt:lpstr>
      <vt:lpstr>Спасибо за внимание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МАОУ СОШ №36  ДЮП «Искра» представляет</dc:title>
  <dc:creator>user</dc:creator>
  <cp:lastModifiedBy>user</cp:lastModifiedBy>
  <cp:revision>80</cp:revision>
  <dcterms:created xsi:type="dcterms:W3CDTF">2020-04-20T11:00:16Z</dcterms:created>
  <dcterms:modified xsi:type="dcterms:W3CDTF">2026-06-22T11:38:31Z</dcterms:modified>
</cp:coreProperties>
</file>